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</p:sldMasterIdLst>
  <p:notesMasterIdLst>
    <p:notesMasterId r:id="rId18"/>
  </p:notesMasterIdLst>
  <p:sldIdLst>
    <p:sldId id="256" r:id="rId2"/>
    <p:sldId id="257" r:id="rId3"/>
    <p:sldId id="263" r:id="rId4"/>
    <p:sldId id="319" r:id="rId5"/>
    <p:sldId id="320" r:id="rId6"/>
    <p:sldId id="321" r:id="rId7"/>
    <p:sldId id="322" r:id="rId8"/>
    <p:sldId id="307" r:id="rId9"/>
    <p:sldId id="323" r:id="rId10"/>
    <p:sldId id="324" r:id="rId11"/>
    <p:sldId id="325" r:id="rId12"/>
    <p:sldId id="326" r:id="rId13"/>
    <p:sldId id="308" r:id="rId14"/>
    <p:sldId id="327" r:id="rId15"/>
    <p:sldId id="328" r:id="rId16"/>
    <p:sldId id="318" r:id="rId17"/>
  </p:sldIdLst>
  <p:sldSz cx="9144000" cy="5143500" type="screen16x9"/>
  <p:notesSz cx="6858000" cy="9144000"/>
  <p:embeddedFontLst>
    <p:embeddedFont>
      <p:font typeface="Montserrat" pitchFamily="2" charset="77"/>
      <p:regular r:id="rId19"/>
      <p:bold r:id="rId20"/>
      <p:italic r:id="rId21"/>
      <p:boldItalic r:id="rId22"/>
    </p:embeddedFont>
    <p:embeddedFont>
      <p:font typeface="Montserrat ExtraBold" panose="020F0502020204030204" pitchFamily="34" charset="0"/>
      <p:bold r:id="rId23"/>
      <p:italic r:id="rId24"/>
      <p:boldItalic r:id="rId25"/>
    </p:embeddedFont>
    <p:embeddedFont>
      <p:font typeface="Montserrat ExtraLight" panose="020F0302020204030204" pitchFamily="34" charset="0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2946F2E-D3B4-4BF5-91B3-C0F5DC03986F}">
  <a:tblStyle styleId="{22946F2E-D3B4-4BF5-91B3-C0F5DC03986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08FB837D-C827-4EFA-A057-4D05807E0F7C}" styleName="Themed Style 1 –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84"/>
  </p:normalViewPr>
  <p:slideViewPr>
    <p:cSldViewPr snapToGrid="0">
      <p:cViewPr varScale="1">
        <p:scale>
          <a:sx n="141" d="100"/>
          <a:sy n="141" d="100"/>
        </p:scale>
        <p:origin x="80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7f9262ee2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7f9262ee2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58385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7f9262ee2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7f9262ee2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478654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7f9262ee2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7f9262ee2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84480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7f9262ee2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7f9262ee2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453273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7f9262ee2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7f9262ee2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57294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7f9262ee2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7f9262ee2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83694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7f9262ee2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7f9262ee2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08954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7f9262ee2f_0_26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7f9262ee2f_0_26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7f9262ee2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7f9262ee2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7f9262ee2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7f9262ee2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24545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7f9262ee2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7f9262ee2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76636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7f9262ee2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7f9262ee2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72497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7f9262ee2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7f9262ee2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6096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7f9262ee2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7f9262ee2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59533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7f9262ee2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7f9262ee2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60170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2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3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13"/>
          <p:cNvSpPr txBox="1">
            <a:spLocks noGrp="1"/>
          </p:cNvSpPr>
          <p:nvPr>
            <p:ph type="body" idx="1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162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marL="914400" lvl="1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marL="1371600" lvl="2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marL="1828800" lvl="3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marL="2286000" lvl="4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marL="2743200" lvl="5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marL="3200400" lvl="6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marL="3657600" lvl="7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marL="4114800" lvl="8" indent="-301625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7"/>
          <p:cNvSpPr txBox="1">
            <a:spLocks noGrp="1"/>
          </p:cNvSpPr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17"/>
          <p:cNvSpPr txBox="1">
            <a:spLocks noGrp="1"/>
          </p:cNvSpPr>
          <p:nvPr>
            <p:ph type="subTitle" idx="1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7"/>
          <p:cNvSpPr txBox="1">
            <a:spLocks noGrp="1"/>
          </p:cNvSpPr>
          <p:nvPr>
            <p:ph type="title" idx="2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17"/>
          <p:cNvSpPr txBox="1">
            <a:spLocks noGrp="1"/>
          </p:cNvSpPr>
          <p:nvPr>
            <p:ph type="subTitle" idx="3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17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8" r:id="rId3"/>
    <p:sldLayoutId id="2147483659" r:id="rId4"/>
    <p:sldLayoutId id="2147483663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8"/>
          <p:cNvSpPr txBox="1">
            <a:spLocks noGrp="1"/>
          </p:cNvSpPr>
          <p:nvPr>
            <p:ph type="ctrTitle"/>
          </p:nvPr>
        </p:nvSpPr>
        <p:spPr>
          <a:xfrm>
            <a:off x="1642368" y="801905"/>
            <a:ext cx="5859263" cy="1733666"/>
          </a:xfrm>
          <a:prstGeom prst="rect">
            <a:avLst/>
          </a:prstGeom>
          <a:effectLst>
            <a:outerShdw blurRad="142875" dist="19050" dir="87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GB" sz="2800" dirty="0"/>
              <a:t>Analysis of Student Performance Predictions</a:t>
            </a:r>
            <a:br>
              <a:rPr lang="en-GB" sz="2800" dirty="0"/>
            </a:br>
            <a:r>
              <a:rPr lang="en-GB" sz="2800" dirty="0"/>
              <a:t> </a:t>
            </a:r>
          </a:p>
        </p:txBody>
      </p:sp>
      <p:sp>
        <p:nvSpPr>
          <p:cNvPr id="163" name="Google Shape;163;p38"/>
          <p:cNvSpPr txBox="1">
            <a:spLocks noGrp="1"/>
          </p:cNvSpPr>
          <p:nvPr>
            <p:ph type="subTitle" idx="1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By: Juliet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OESON Learning</a:t>
            </a:r>
            <a:endParaRPr dirty="0"/>
          </a:p>
        </p:txBody>
      </p:sp>
      <p:sp>
        <p:nvSpPr>
          <p:cNvPr id="164" name="Google Shape;164;p38"/>
          <p:cNvSpPr txBox="1">
            <a:spLocks noGrp="1"/>
          </p:cNvSpPr>
          <p:nvPr>
            <p:ph type="ctrTitle"/>
          </p:nvPr>
        </p:nvSpPr>
        <p:spPr>
          <a:xfrm>
            <a:off x="1855693" y="2104420"/>
            <a:ext cx="5136530" cy="1400773"/>
          </a:xfrm>
          <a:prstGeom prst="rect">
            <a:avLst/>
          </a:prstGeom>
          <a:effectLst>
            <a:outerShdw blurRad="100013" dist="19050" dir="84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GB" sz="1200" b="0" dirty="0">
                <a:latin typeface="Montserrat ExtraLight"/>
                <a:ea typeface="Montserrat ExtraLight"/>
                <a:cs typeface="Montserrat ExtraLight"/>
                <a:sym typeface="Montserrat ExtraLight"/>
              </a:rPr>
              <a:t>Skills Takeaway: Python coding, Data Pre-processing, Visualization, Feature Engineering, Model Evaluation, </a:t>
            </a:r>
            <a:br>
              <a:rPr lang="en-GB" sz="2200" b="0" dirty="0">
                <a:latin typeface="Montserrat ExtraLight"/>
                <a:ea typeface="Montserrat ExtraLight"/>
                <a:cs typeface="Montserrat ExtraLight"/>
                <a:sym typeface="Montserrat ExtraLight"/>
              </a:rPr>
            </a:br>
            <a:endParaRPr lang="en-GB" sz="2200" b="0" dirty="0"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cxnSp>
        <p:nvCxnSpPr>
          <p:cNvPr id="165" name="Google Shape;165;p38"/>
          <p:cNvCxnSpPr/>
          <p:nvPr/>
        </p:nvCxnSpPr>
        <p:spPr>
          <a:xfrm>
            <a:off x="3190500" y="256517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5"/>
          <p:cNvSpPr txBox="1">
            <a:spLocks noGrp="1"/>
          </p:cNvSpPr>
          <p:nvPr>
            <p:ph type="title" idx="4"/>
          </p:nvPr>
        </p:nvSpPr>
        <p:spPr>
          <a:xfrm>
            <a:off x="526120" y="445025"/>
            <a:ext cx="5408512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dirty="0"/>
              <a:t>Relationship between target and other features</a:t>
            </a:r>
            <a:endParaRPr dirty="0"/>
          </a:p>
        </p:txBody>
      </p:sp>
      <p:cxnSp>
        <p:nvCxnSpPr>
          <p:cNvPr id="222" name="Google Shape;222;p45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3" name="Picture 2" descr="A group of graphs with numbers and text&#10;&#10;Description automatically generated with medium confidence">
            <a:extLst>
              <a:ext uri="{FF2B5EF4-FFF2-40B4-BE49-F238E27FC236}">
                <a16:creationId xmlns:a16="http://schemas.microsoft.com/office/drawing/2014/main" id="{C1631F8E-3954-DDE9-53A2-AF564EE91B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0261" y="1417427"/>
            <a:ext cx="5323478" cy="353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8663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5"/>
          <p:cNvSpPr txBox="1">
            <a:spLocks noGrp="1"/>
          </p:cNvSpPr>
          <p:nvPr>
            <p:ph type="title" idx="4"/>
          </p:nvPr>
        </p:nvSpPr>
        <p:spPr>
          <a:xfrm>
            <a:off x="526120" y="445025"/>
            <a:ext cx="5408512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dirty="0"/>
              <a:t>Relationship between target and other features</a:t>
            </a:r>
            <a:endParaRPr dirty="0"/>
          </a:p>
        </p:txBody>
      </p:sp>
      <p:cxnSp>
        <p:nvCxnSpPr>
          <p:cNvPr id="222" name="Google Shape;222;p45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3" name="Picture 2" descr="A screenshot of a graph&#10;&#10;Description automatically generated">
            <a:extLst>
              <a:ext uri="{FF2B5EF4-FFF2-40B4-BE49-F238E27FC236}">
                <a16:creationId xmlns:a16="http://schemas.microsoft.com/office/drawing/2014/main" id="{C206C8DC-837A-B2F6-3795-3E1CA83EE9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7744" y="1299732"/>
            <a:ext cx="5408512" cy="3648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3805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5"/>
          <p:cNvSpPr txBox="1">
            <a:spLocks noGrp="1"/>
          </p:cNvSpPr>
          <p:nvPr>
            <p:ph type="title" idx="4"/>
          </p:nvPr>
        </p:nvSpPr>
        <p:spPr>
          <a:xfrm>
            <a:off x="526120" y="445025"/>
            <a:ext cx="5408512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dirty="0"/>
              <a:t>Relationship between target and other features</a:t>
            </a:r>
            <a:endParaRPr dirty="0"/>
          </a:p>
        </p:txBody>
      </p:sp>
      <p:cxnSp>
        <p:nvCxnSpPr>
          <p:cNvPr id="222" name="Google Shape;222;p45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3" name="Picture 2" descr="A graph of a number of people&#10;&#10;Description automatically generated with medium confidence">
            <a:extLst>
              <a:ext uri="{FF2B5EF4-FFF2-40B4-BE49-F238E27FC236}">
                <a16:creationId xmlns:a16="http://schemas.microsoft.com/office/drawing/2014/main" id="{CA7DC9A1-937A-010A-F9BD-87F4B3F799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8536" y="1386425"/>
            <a:ext cx="5506927" cy="3593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9462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5"/>
          <p:cNvSpPr txBox="1">
            <a:spLocks noGrp="1"/>
          </p:cNvSpPr>
          <p:nvPr>
            <p:ph type="title" idx="4"/>
          </p:nvPr>
        </p:nvSpPr>
        <p:spPr>
          <a:xfrm>
            <a:off x="526120" y="445025"/>
            <a:ext cx="5408512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dirty="0"/>
              <a:t>Model Evaluation</a:t>
            </a:r>
            <a:br>
              <a:rPr lang="en-GB" dirty="0"/>
            </a:br>
            <a:endParaRPr dirty="0"/>
          </a:p>
        </p:txBody>
      </p:sp>
      <p:cxnSp>
        <p:nvCxnSpPr>
          <p:cNvPr id="222" name="Google Shape;222;p45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" name="Google Shape;240;p46">
            <a:extLst>
              <a:ext uri="{FF2B5EF4-FFF2-40B4-BE49-F238E27FC236}">
                <a16:creationId xmlns:a16="http://schemas.microsoft.com/office/drawing/2014/main" id="{2DCDB4EA-734E-4045-6792-1F7F4BF9C7B2}"/>
              </a:ext>
            </a:extLst>
          </p:cNvPr>
          <p:cNvSpPr txBox="1">
            <a:spLocks/>
          </p:cNvSpPr>
          <p:nvPr/>
        </p:nvSpPr>
        <p:spPr>
          <a:xfrm>
            <a:off x="797435" y="1336650"/>
            <a:ext cx="6943278" cy="242042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just">
              <a:lnSpc>
                <a:spcPct val="150000"/>
              </a:lnSpc>
              <a:buClr>
                <a:schemeClr val="bg1"/>
              </a:buClr>
            </a:pPr>
            <a:r>
              <a:rPr lang="en-GB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 evaluated several machine learning models:</a:t>
            </a:r>
          </a:p>
          <a:p>
            <a:pPr marL="285750" lvl="2" indent="-285750" algn="just">
              <a:lnSpc>
                <a:spcPct val="150000"/>
              </a:lnSpc>
              <a:buClr>
                <a:schemeClr val="bg1"/>
              </a:buClr>
              <a:buFont typeface="Wingdings" pitchFamily="2" charset="2"/>
              <a:buChar char="Ø"/>
            </a:pPr>
            <a:r>
              <a:rPr lang="en-GB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Logistic Regression</a:t>
            </a:r>
          </a:p>
          <a:p>
            <a:pPr marL="285750" lvl="2" indent="-285750" algn="just">
              <a:lnSpc>
                <a:spcPct val="150000"/>
              </a:lnSpc>
              <a:buClr>
                <a:schemeClr val="bg1"/>
              </a:buClr>
              <a:buFont typeface="Wingdings" pitchFamily="2" charset="2"/>
              <a:buChar char="Ø"/>
            </a:pPr>
            <a:r>
              <a:rPr lang="en-GB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Decision Tree</a:t>
            </a:r>
          </a:p>
          <a:p>
            <a:pPr marL="285750" lvl="2" indent="-285750" algn="just">
              <a:lnSpc>
                <a:spcPct val="150000"/>
              </a:lnSpc>
              <a:buClr>
                <a:schemeClr val="bg1"/>
              </a:buClr>
              <a:buFont typeface="Wingdings" pitchFamily="2" charset="2"/>
              <a:buChar char="Ø"/>
            </a:pPr>
            <a:r>
              <a:rPr lang="en-GB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Random Forest</a:t>
            </a:r>
          </a:p>
          <a:p>
            <a:pPr marL="285750" lvl="2" indent="-285750" algn="just">
              <a:lnSpc>
                <a:spcPct val="150000"/>
              </a:lnSpc>
              <a:buClr>
                <a:schemeClr val="bg1"/>
              </a:buClr>
              <a:buFont typeface="Wingdings" pitchFamily="2" charset="2"/>
              <a:buChar char="Ø"/>
            </a:pPr>
            <a:r>
              <a:rPr lang="en-GB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Support Vector Machine (SVM)</a:t>
            </a:r>
          </a:p>
          <a:p>
            <a:pPr marL="285750" lvl="2" indent="-285750" algn="just">
              <a:lnSpc>
                <a:spcPct val="150000"/>
              </a:lnSpc>
              <a:buClr>
                <a:schemeClr val="bg1"/>
              </a:buClr>
              <a:buFont typeface="Wingdings" pitchFamily="2" charset="2"/>
              <a:buChar char="Ø"/>
            </a:pPr>
            <a:r>
              <a:rPr lang="en-GB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K-Nearest </a:t>
            </a:r>
            <a:r>
              <a:rPr lang="en-GB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Neighbors</a:t>
            </a:r>
            <a:r>
              <a:rPr lang="en-GB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(KNN)</a:t>
            </a:r>
          </a:p>
          <a:p>
            <a:pPr algn="just">
              <a:lnSpc>
                <a:spcPct val="150000"/>
              </a:lnSpc>
              <a:buClr>
                <a:schemeClr val="bg1"/>
              </a:buClr>
            </a:pPr>
            <a:r>
              <a:rPr lang="en-GB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Each model was trained and tested on the dataset, and its performance was evaluated using accuracy scores, classification reports, and confusion matrices.</a:t>
            </a:r>
          </a:p>
          <a:p>
            <a:pPr marL="285750" indent="-285750" algn="just">
              <a:buClr>
                <a:schemeClr val="bg1"/>
              </a:buClr>
              <a:buFont typeface="Wingdings" pitchFamily="2" charset="2"/>
              <a:buChar char="Ø"/>
            </a:pPr>
            <a:endParaRPr lang="en-GB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06942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5"/>
          <p:cNvSpPr txBox="1">
            <a:spLocks noGrp="1"/>
          </p:cNvSpPr>
          <p:nvPr>
            <p:ph type="title" idx="4"/>
          </p:nvPr>
        </p:nvSpPr>
        <p:spPr>
          <a:xfrm>
            <a:off x="526120" y="445025"/>
            <a:ext cx="5408512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dirty="0"/>
              <a:t>Model Evaluation</a:t>
            </a:r>
            <a:br>
              <a:rPr lang="en-GB" dirty="0"/>
            </a:br>
            <a:endParaRPr dirty="0"/>
          </a:p>
        </p:txBody>
      </p:sp>
      <p:cxnSp>
        <p:nvCxnSpPr>
          <p:cNvPr id="222" name="Google Shape;222;p45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4" name="Picture 3" descr="A graph of blue rectangular bars with white text&#10;&#10;Description automatically generated">
            <a:extLst>
              <a:ext uri="{FF2B5EF4-FFF2-40B4-BE49-F238E27FC236}">
                <a16:creationId xmlns:a16="http://schemas.microsoft.com/office/drawing/2014/main" id="{05895C04-1F64-0947-3FC8-E19BB571CF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3770" y="1020318"/>
            <a:ext cx="5296460" cy="3877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1964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5"/>
          <p:cNvSpPr txBox="1">
            <a:spLocks noGrp="1"/>
          </p:cNvSpPr>
          <p:nvPr>
            <p:ph type="title" idx="4"/>
          </p:nvPr>
        </p:nvSpPr>
        <p:spPr>
          <a:xfrm>
            <a:off x="526120" y="445025"/>
            <a:ext cx="5408512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dirty="0"/>
              <a:t>Confusion Matrix</a:t>
            </a:r>
            <a:br>
              <a:rPr lang="en-GB" dirty="0"/>
            </a:br>
            <a:endParaRPr dirty="0"/>
          </a:p>
        </p:txBody>
      </p:sp>
      <p:cxnSp>
        <p:nvCxnSpPr>
          <p:cNvPr id="222" name="Google Shape;222;p45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3" name="Picture 2" descr="A graph with numbers and a number in blue squares&#10;&#10;Description automatically generated with medium confidence">
            <a:extLst>
              <a:ext uri="{FF2B5EF4-FFF2-40B4-BE49-F238E27FC236}">
                <a16:creationId xmlns:a16="http://schemas.microsoft.com/office/drawing/2014/main" id="{672F6DDE-A694-6336-8DE7-222197872F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656" y="914164"/>
            <a:ext cx="2290957" cy="1950975"/>
          </a:xfrm>
          <a:prstGeom prst="rect">
            <a:avLst/>
          </a:prstGeom>
        </p:spPr>
      </p:pic>
      <p:pic>
        <p:nvPicPr>
          <p:cNvPr id="6" name="Picture 5" descr="A graph with numbers and a number in a row&#10;&#10;Description automatically generated with medium confidence">
            <a:extLst>
              <a:ext uri="{FF2B5EF4-FFF2-40B4-BE49-F238E27FC236}">
                <a16:creationId xmlns:a16="http://schemas.microsoft.com/office/drawing/2014/main" id="{27B1FDCD-AD96-F1AF-3071-F2E1E0C2A9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3656" y="2954164"/>
            <a:ext cx="2306720" cy="2059759"/>
          </a:xfrm>
          <a:prstGeom prst="rect">
            <a:avLst/>
          </a:prstGeom>
        </p:spPr>
      </p:pic>
      <p:pic>
        <p:nvPicPr>
          <p:cNvPr id="8" name="Picture 7" descr="A graph with blue squares&#10;&#10;Description automatically generated">
            <a:extLst>
              <a:ext uri="{FF2B5EF4-FFF2-40B4-BE49-F238E27FC236}">
                <a16:creationId xmlns:a16="http://schemas.microsoft.com/office/drawing/2014/main" id="{E6594711-E265-EF26-7555-07A94D34D1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89200" y="2954164"/>
            <a:ext cx="2420634" cy="2059759"/>
          </a:xfrm>
          <a:prstGeom prst="rect">
            <a:avLst/>
          </a:prstGeom>
        </p:spPr>
      </p:pic>
      <p:pic>
        <p:nvPicPr>
          <p:cNvPr id="11" name="Picture 10" descr="A graph with blue squares&#10;&#10;Description automatically generated">
            <a:extLst>
              <a:ext uri="{FF2B5EF4-FFF2-40B4-BE49-F238E27FC236}">
                <a16:creationId xmlns:a16="http://schemas.microsoft.com/office/drawing/2014/main" id="{D1AD2621-B268-0221-EEC6-266C5AAEDB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89200" y="850295"/>
            <a:ext cx="2420003" cy="2014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6036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159;p68">
            <a:extLst>
              <a:ext uri="{FF2B5EF4-FFF2-40B4-BE49-F238E27FC236}">
                <a16:creationId xmlns:a16="http://schemas.microsoft.com/office/drawing/2014/main" id="{6E347CEB-40E5-E091-8743-CB0AAA61E1A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668941" y="2272350"/>
            <a:ext cx="306870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THANKS!</a:t>
            </a:r>
            <a:endParaRPr sz="4000" dirty="0"/>
          </a:p>
        </p:txBody>
      </p:sp>
    </p:spTree>
    <p:extLst>
      <p:ext uri="{BB962C8B-B14F-4D97-AF65-F5344CB8AC3E}">
        <p14:creationId xmlns:p14="http://schemas.microsoft.com/office/powerpoint/2010/main" val="37611736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9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dirty="0"/>
              <a:t>Introduction</a:t>
            </a:r>
            <a:br>
              <a:rPr lang="en-GB" dirty="0"/>
            </a:br>
            <a:endParaRPr dirty="0"/>
          </a:p>
        </p:txBody>
      </p:sp>
      <p:cxnSp>
        <p:nvCxnSpPr>
          <p:cNvPr id="172" name="Google Shape;172;p39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" name="Google Shape;240;p46">
            <a:extLst>
              <a:ext uri="{FF2B5EF4-FFF2-40B4-BE49-F238E27FC236}">
                <a16:creationId xmlns:a16="http://schemas.microsoft.com/office/drawing/2014/main" id="{C2B57B99-CE53-9DD9-57BF-E1A439E96BC1}"/>
              </a:ext>
            </a:extLst>
          </p:cNvPr>
          <p:cNvSpPr txBox="1">
            <a:spLocks/>
          </p:cNvSpPr>
          <p:nvPr/>
        </p:nvSpPr>
        <p:spPr>
          <a:xfrm>
            <a:off x="797435" y="1336650"/>
            <a:ext cx="5415106" cy="242042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 algn="just">
              <a:buClr>
                <a:schemeClr val="bg1"/>
              </a:buClr>
              <a:buFont typeface="Wingdings" pitchFamily="2" charset="2"/>
              <a:buChar char="Ø"/>
            </a:pPr>
            <a:r>
              <a:rPr lang="en-GB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aim of this analysis is to predict student performance using machine learning models.</a:t>
            </a:r>
          </a:p>
          <a:p>
            <a:pPr marL="285750" indent="-285750" algn="just">
              <a:buClr>
                <a:schemeClr val="bg1"/>
              </a:buClr>
              <a:buFont typeface="Wingdings" pitchFamily="2" charset="2"/>
              <a:buChar char="Ø"/>
            </a:pPr>
            <a:endParaRPr lang="en-GB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Clr>
                <a:schemeClr val="bg1"/>
              </a:buClr>
              <a:buFont typeface="Wingdings" pitchFamily="2" charset="2"/>
              <a:buChar char="Ø"/>
            </a:pPr>
            <a:r>
              <a:rPr lang="en-GB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 will explore different models and evaluate their performance.</a:t>
            </a:r>
            <a:br>
              <a:rPr lang="en-GB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GB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5"/>
          <p:cNvSpPr txBox="1">
            <a:spLocks noGrp="1"/>
          </p:cNvSpPr>
          <p:nvPr>
            <p:ph type="title" idx="4"/>
          </p:nvPr>
        </p:nvSpPr>
        <p:spPr>
          <a:xfrm>
            <a:off x="526120" y="445025"/>
            <a:ext cx="5408512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dirty="0"/>
              <a:t>Dataset Overview</a:t>
            </a:r>
            <a:br>
              <a:rPr lang="en-GB" dirty="0"/>
            </a:br>
            <a:br>
              <a:rPr lang="en-GB" dirty="0"/>
            </a:br>
            <a:br>
              <a:rPr lang="en-GB" dirty="0"/>
            </a:br>
            <a:endParaRPr lang="en-GB" dirty="0"/>
          </a:p>
        </p:txBody>
      </p:sp>
      <p:cxnSp>
        <p:nvCxnSpPr>
          <p:cNvPr id="222" name="Google Shape;222;p45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" name="Google Shape;240;p46">
            <a:extLst>
              <a:ext uri="{FF2B5EF4-FFF2-40B4-BE49-F238E27FC236}">
                <a16:creationId xmlns:a16="http://schemas.microsoft.com/office/drawing/2014/main" id="{C06BD5E7-67BB-4F5C-653D-377E79744118}"/>
              </a:ext>
            </a:extLst>
          </p:cNvPr>
          <p:cNvSpPr txBox="1">
            <a:spLocks/>
          </p:cNvSpPr>
          <p:nvPr/>
        </p:nvSpPr>
        <p:spPr>
          <a:xfrm>
            <a:off x="797435" y="1336650"/>
            <a:ext cx="5730114" cy="242042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 algn="just">
              <a:buClr>
                <a:schemeClr val="bg1"/>
              </a:buClr>
              <a:buFont typeface="Wingdings" pitchFamily="2" charset="2"/>
              <a:buChar char="Ø"/>
            </a:pPr>
            <a:r>
              <a:rPr lang="en-GB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dataset contains various features related to student information and performance.</a:t>
            </a:r>
          </a:p>
          <a:p>
            <a:pPr marL="285750" indent="-285750" algn="just">
              <a:buClr>
                <a:schemeClr val="bg1"/>
              </a:buClr>
              <a:buFont typeface="Wingdings" pitchFamily="2" charset="2"/>
              <a:buChar char="Ø"/>
            </a:pPr>
            <a:endParaRPr lang="en-GB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Clr>
                <a:schemeClr val="bg1"/>
              </a:buClr>
              <a:buFont typeface="Wingdings" pitchFamily="2" charset="2"/>
              <a:buChar char="Ø"/>
            </a:pPr>
            <a:r>
              <a:rPr lang="en-GB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Features include marital status, application mode, previous qualifications, nationality, parental qualifications, occupation, financial status, etc.</a:t>
            </a:r>
            <a:br>
              <a:rPr lang="en-GB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GB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5"/>
          <p:cNvSpPr txBox="1">
            <a:spLocks noGrp="1"/>
          </p:cNvSpPr>
          <p:nvPr>
            <p:ph type="title" idx="4"/>
          </p:nvPr>
        </p:nvSpPr>
        <p:spPr>
          <a:xfrm>
            <a:off x="526120" y="445025"/>
            <a:ext cx="5408512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dirty="0"/>
              <a:t>Data Analysis</a:t>
            </a:r>
            <a:br>
              <a:rPr lang="en-GB" dirty="0"/>
            </a:br>
            <a:br>
              <a:rPr lang="en-GB" dirty="0"/>
            </a:br>
            <a:br>
              <a:rPr lang="en-GB" dirty="0"/>
            </a:br>
            <a:br>
              <a:rPr lang="en-GB" dirty="0"/>
            </a:br>
            <a:endParaRPr lang="en-GB" dirty="0"/>
          </a:p>
        </p:txBody>
      </p:sp>
      <p:cxnSp>
        <p:nvCxnSpPr>
          <p:cNvPr id="222" name="Google Shape;222;p45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" name="Google Shape;240;p46">
            <a:extLst>
              <a:ext uri="{FF2B5EF4-FFF2-40B4-BE49-F238E27FC236}">
                <a16:creationId xmlns:a16="http://schemas.microsoft.com/office/drawing/2014/main" id="{C06BD5E7-67BB-4F5C-653D-377E79744118}"/>
              </a:ext>
            </a:extLst>
          </p:cNvPr>
          <p:cNvSpPr txBox="1">
            <a:spLocks/>
          </p:cNvSpPr>
          <p:nvPr/>
        </p:nvSpPr>
        <p:spPr>
          <a:xfrm>
            <a:off x="797435" y="1336650"/>
            <a:ext cx="5730114" cy="242042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 algn="just">
              <a:buClr>
                <a:schemeClr val="bg1"/>
              </a:buClr>
              <a:buFont typeface="Wingdings" pitchFamily="2" charset="2"/>
              <a:buChar char="Ø"/>
            </a:pPr>
            <a:r>
              <a:rPr lang="en-GB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 performed exploratory data analysis to understand the relationships between different features.</a:t>
            </a:r>
          </a:p>
          <a:p>
            <a:pPr algn="just">
              <a:buClr>
                <a:schemeClr val="bg1"/>
              </a:buClr>
            </a:pPr>
            <a:endParaRPr lang="en-GB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Clr>
                <a:schemeClr val="bg1"/>
              </a:buClr>
              <a:buFont typeface="Wingdings" pitchFamily="2" charset="2"/>
              <a:buChar char="Ø"/>
            </a:pPr>
            <a:r>
              <a:rPr lang="en-GB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Visualizations such as count plots were used to visualize the distribution of features and their relationship with the target variable.</a:t>
            </a:r>
          </a:p>
          <a:p>
            <a:pPr marL="285750" indent="-285750" algn="just">
              <a:buClr>
                <a:schemeClr val="bg1"/>
              </a:buClr>
              <a:buFont typeface="Wingdings" pitchFamily="2" charset="2"/>
              <a:buChar char="Ø"/>
            </a:pPr>
            <a:endParaRPr lang="en-GB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37924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5"/>
          <p:cNvSpPr txBox="1">
            <a:spLocks noGrp="1"/>
          </p:cNvSpPr>
          <p:nvPr>
            <p:ph type="title" idx="4"/>
          </p:nvPr>
        </p:nvSpPr>
        <p:spPr>
          <a:xfrm>
            <a:off x="526120" y="445025"/>
            <a:ext cx="5408512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dirty="0"/>
              <a:t>Univariate Analysis</a:t>
            </a:r>
            <a:br>
              <a:rPr lang="en-GB" dirty="0"/>
            </a:br>
            <a:br>
              <a:rPr lang="en-GB" dirty="0"/>
            </a:br>
            <a:br>
              <a:rPr lang="en-GB" dirty="0"/>
            </a:br>
            <a:br>
              <a:rPr lang="en-GB" dirty="0"/>
            </a:br>
            <a:endParaRPr lang="en-GB" dirty="0"/>
          </a:p>
        </p:txBody>
      </p:sp>
      <p:cxnSp>
        <p:nvCxnSpPr>
          <p:cNvPr id="222" name="Google Shape;222;p45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4" name="Picture 3" descr="A graph of a number of bars&#10;&#10;Description automatically generated with medium confidence">
            <a:extLst>
              <a:ext uri="{FF2B5EF4-FFF2-40B4-BE49-F238E27FC236}">
                <a16:creationId xmlns:a16="http://schemas.microsoft.com/office/drawing/2014/main" id="{B537E450-C513-BC3B-B255-BE5A66CE94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120" y="915725"/>
            <a:ext cx="2571336" cy="1952488"/>
          </a:xfrm>
          <a:prstGeom prst="rect">
            <a:avLst/>
          </a:prstGeom>
        </p:spPr>
      </p:pic>
      <p:pic>
        <p:nvPicPr>
          <p:cNvPr id="6" name="Picture 5" descr="A graph with blue lines and a blue line&#10;&#10;Description automatically generated">
            <a:extLst>
              <a:ext uri="{FF2B5EF4-FFF2-40B4-BE49-F238E27FC236}">
                <a16:creationId xmlns:a16="http://schemas.microsoft.com/office/drawing/2014/main" id="{45F0664C-C348-4467-AEA0-AD3D6EB3A1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577" y="2945579"/>
            <a:ext cx="2554422" cy="1976241"/>
          </a:xfrm>
          <a:prstGeom prst="rect">
            <a:avLst/>
          </a:prstGeom>
        </p:spPr>
      </p:pic>
      <p:pic>
        <p:nvPicPr>
          <p:cNvPr id="8" name="Picture 7" descr="A graph of a number of unemployment rate&#10;&#10;Description automatically generated">
            <a:extLst>
              <a:ext uri="{FF2B5EF4-FFF2-40B4-BE49-F238E27FC236}">
                <a16:creationId xmlns:a16="http://schemas.microsoft.com/office/drawing/2014/main" id="{544AB2E2-B1B4-FC02-2250-D2B66BFBBE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0376" y="2945579"/>
            <a:ext cx="2532059" cy="1976241"/>
          </a:xfrm>
          <a:prstGeom prst="rect">
            <a:avLst/>
          </a:prstGeom>
        </p:spPr>
      </p:pic>
      <p:pic>
        <p:nvPicPr>
          <p:cNvPr id="10" name="Picture 9" descr="A graph of age distribution&#10;&#10;Description automatically generated">
            <a:extLst>
              <a:ext uri="{FF2B5EF4-FFF2-40B4-BE49-F238E27FC236}">
                <a16:creationId xmlns:a16="http://schemas.microsoft.com/office/drawing/2014/main" id="{2B45276B-23E5-18D0-2209-4EA0BFA6C6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30376" y="915725"/>
            <a:ext cx="2532059" cy="1952488"/>
          </a:xfrm>
          <a:prstGeom prst="rect">
            <a:avLst/>
          </a:prstGeom>
        </p:spPr>
      </p:pic>
      <p:pic>
        <p:nvPicPr>
          <p:cNvPr id="12" name="Picture 11" descr="A graph of a number of mothers&#10;&#10;Description automatically generated">
            <a:extLst>
              <a:ext uri="{FF2B5EF4-FFF2-40B4-BE49-F238E27FC236}">
                <a16:creationId xmlns:a16="http://schemas.microsoft.com/office/drawing/2014/main" id="{D3C1D9D4-2F06-D194-6D94-DC7ABFE76B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95355" y="911861"/>
            <a:ext cx="2505422" cy="1956352"/>
          </a:xfrm>
          <a:prstGeom prst="rect">
            <a:avLst/>
          </a:prstGeom>
        </p:spPr>
      </p:pic>
      <p:pic>
        <p:nvPicPr>
          <p:cNvPr id="14" name="Picture 13" descr="A graph of a person's ability to equalize his status&#10;&#10;Description automatically generated with medium confidence">
            <a:extLst>
              <a:ext uri="{FF2B5EF4-FFF2-40B4-BE49-F238E27FC236}">
                <a16:creationId xmlns:a16="http://schemas.microsoft.com/office/drawing/2014/main" id="{5CE239FF-2491-3CA0-E230-125B98EEC9A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34632" y="2945579"/>
            <a:ext cx="2505423" cy="1976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0689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5"/>
          <p:cNvSpPr txBox="1">
            <a:spLocks noGrp="1"/>
          </p:cNvSpPr>
          <p:nvPr>
            <p:ph type="title" idx="4"/>
          </p:nvPr>
        </p:nvSpPr>
        <p:spPr>
          <a:xfrm>
            <a:off x="526120" y="445025"/>
            <a:ext cx="5408512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dirty="0"/>
              <a:t>Univariate Analysis</a:t>
            </a:r>
            <a:br>
              <a:rPr lang="en-GB" dirty="0"/>
            </a:br>
            <a:br>
              <a:rPr lang="en-GB" dirty="0"/>
            </a:br>
            <a:br>
              <a:rPr lang="en-GB" dirty="0"/>
            </a:br>
            <a:br>
              <a:rPr lang="en-GB" dirty="0"/>
            </a:br>
            <a:endParaRPr lang="en-GB" dirty="0"/>
          </a:p>
        </p:txBody>
      </p:sp>
      <p:cxnSp>
        <p:nvCxnSpPr>
          <p:cNvPr id="222" name="Google Shape;222;p45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3" name="Picture 2" descr="A graph of a number of blue lines&#10;&#10;Description automatically generated with medium confidence">
            <a:extLst>
              <a:ext uri="{FF2B5EF4-FFF2-40B4-BE49-F238E27FC236}">
                <a16:creationId xmlns:a16="http://schemas.microsoft.com/office/drawing/2014/main" id="{378390C6-9EEE-8125-246E-A6A02034F4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4632" y="925486"/>
            <a:ext cx="2317925" cy="1766659"/>
          </a:xfrm>
          <a:prstGeom prst="rect">
            <a:avLst/>
          </a:prstGeom>
        </p:spPr>
      </p:pic>
      <p:pic>
        <p:nvPicPr>
          <p:cNvPr id="7" name="Picture 6" descr="A graph of a distribution of course&#10;&#10;Description automatically generated">
            <a:extLst>
              <a:ext uri="{FF2B5EF4-FFF2-40B4-BE49-F238E27FC236}">
                <a16:creationId xmlns:a16="http://schemas.microsoft.com/office/drawing/2014/main" id="{F5B7C029-C80E-AA8A-E862-B1BCE146B8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119" y="979741"/>
            <a:ext cx="2324137" cy="1792529"/>
          </a:xfrm>
          <a:prstGeom prst="rect">
            <a:avLst/>
          </a:prstGeom>
        </p:spPr>
      </p:pic>
      <p:pic>
        <p:nvPicPr>
          <p:cNvPr id="11" name="Picture 10" descr="A graph of application order&#10;&#10;Description automatically generated">
            <a:extLst>
              <a:ext uri="{FF2B5EF4-FFF2-40B4-BE49-F238E27FC236}">
                <a16:creationId xmlns:a16="http://schemas.microsoft.com/office/drawing/2014/main" id="{98AC1BC8-3DE2-C043-8D4B-1FF7252416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6120" y="2940536"/>
            <a:ext cx="2312663" cy="1799703"/>
          </a:xfrm>
          <a:prstGeom prst="rect">
            <a:avLst/>
          </a:prstGeom>
        </p:spPr>
      </p:pic>
      <p:pic>
        <p:nvPicPr>
          <p:cNvPr id="15" name="Picture 14" descr="A graph of a distribution mode&#10;&#10;Description automatically generated">
            <a:extLst>
              <a:ext uri="{FF2B5EF4-FFF2-40B4-BE49-F238E27FC236}">
                <a16:creationId xmlns:a16="http://schemas.microsoft.com/office/drawing/2014/main" id="{01BD4B09-2261-4BDB-A220-975AE7E220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58119" y="2905946"/>
            <a:ext cx="2312663" cy="1792529"/>
          </a:xfrm>
          <a:prstGeom prst="rect">
            <a:avLst/>
          </a:prstGeom>
        </p:spPr>
      </p:pic>
      <p:pic>
        <p:nvPicPr>
          <p:cNvPr id="19" name="Picture 18" descr="A graph of a number of blue lines&#10;&#10;Description automatically generated with medium confidence">
            <a:extLst>
              <a:ext uri="{FF2B5EF4-FFF2-40B4-BE49-F238E27FC236}">
                <a16:creationId xmlns:a16="http://schemas.microsoft.com/office/drawing/2014/main" id="{F0D7AF76-A800-FF88-278B-FA301BDEF1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30376" y="925486"/>
            <a:ext cx="2317925" cy="1792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323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5"/>
          <p:cNvSpPr txBox="1">
            <a:spLocks noGrp="1"/>
          </p:cNvSpPr>
          <p:nvPr>
            <p:ph type="title" idx="4"/>
          </p:nvPr>
        </p:nvSpPr>
        <p:spPr>
          <a:xfrm>
            <a:off x="526120" y="445025"/>
            <a:ext cx="5408512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dirty="0"/>
              <a:t>Bivariate Analysis</a:t>
            </a:r>
            <a:br>
              <a:rPr lang="en-GB" dirty="0"/>
            </a:br>
            <a:br>
              <a:rPr lang="en-GB" dirty="0"/>
            </a:br>
            <a:br>
              <a:rPr lang="en-GB" dirty="0"/>
            </a:br>
            <a:br>
              <a:rPr lang="en-GB" dirty="0"/>
            </a:br>
            <a:endParaRPr lang="en-GB" dirty="0"/>
          </a:p>
        </p:txBody>
      </p:sp>
      <p:cxnSp>
        <p:nvCxnSpPr>
          <p:cNvPr id="222" name="Google Shape;222;p45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4" name="Picture 3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9FEE3108-CF92-23A9-6FC4-8827867053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1544" y="1109672"/>
            <a:ext cx="2051763" cy="1602220"/>
          </a:xfrm>
          <a:prstGeom prst="rect">
            <a:avLst/>
          </a:prstGeom>
        </p:spPr>
      </p:pic>
      <p:pic>
        <p:nvPicPr>
          <p:cNvPr id="6" name="Picture 5" descr="A diagram of a chart&#10;&#10;Description automatically generated">
            <a:extLst>
              <a:ext uri="{FF2B5EF4-FFF2-40B4-BE49-F238E27FC236}">
                <a16:creationId xmlns:a16="http://schemas.microsoft.com/office/drawing/2014/main" id="{AFE21783-0FBF-451B-BDC0-083999DA9B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6122" y="2988858"/>
            <a:ext cx="2137185" cy="1678086"/>
          </a:xfrm>
          <a:prstGeom prst="rect">
            <a:avLst/>
          </a:prstGeom>
        </p:spPr>
      </p:pic>
      <p:pic>
        <p:nvPicPr>
          <p:cNvPr id="9" name="Picture 8" descr="A graph of a graph with blue squares&#10;&#10;Description automatically generated">
            <a:extLst>
              <a:ext uri="{FF2B5EF4-FFF2-40B4-BE49-F238E27FC236}">
                <a16:creationId xmlns:a16="http://schemas.microsoft.com/office/drawing/2014/main" id="{7E8C86C0-F77A-DD04-CF49-6CFC1218D1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25573" y="2988857"/>
            <a:ext cx="2031785" cy="1650103"/>
          </a:xfrm>
          <a:prstGeom prst="rect">
            <a:avLst/>
          </a:prstGeom>
        </p:spPr>
      </p:pic>
      <p:pic>
        <p:nvPicPr>
          <p:cNvPr id="12" name="Picture 11" descr="A diagram of a person's job&#10;&#10;Description automatically generated">
            <a:extLst>
              <a:ext uri="{FF2B5EF4-FFF2-40B4-BE49-F238E27FC236}">
                <a16:creationId xmlns:a16="http://schemas.microsoft.com/office/drawing/2014/main" id="{DE3625FA-6713-B54A-D129-55213AAB1D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25573" y="1109672"/>
            <a:ext cx="2117207" cy="1628317"/>
          </a:xfrm>
          <a:prstGeom prst="rect">
            <a:avLst/>
          </a:prstGeom>
        </p:spPr>
      </p:pic>
      <p:pic>
        <p:nvPicPr>
          <p:cNvPr id="14" name="Picture 13" descr="A diagram of a graph&#10;&#10;Description automatically generated">
            <a:extLst>
              <a:ext uri="{FF2B5EF4-FFF2-40B4-BE49-F238E27FC236}">
                <a16:creationId xmlns:a16="http://schemas.microsoft.com/office/drawing/2014/main" id="{A19E61BB-994E-BB3A-2B21-317AC16E41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5024" y="3007076"/>
            <a:ext cx="2031785" cy="1630825"/>
          </a:xfrm>
          <a:prstGeom prst="rect">
            <a:avLst/>
          </a:prstGeom>
        </p:spPr>
      </p:pic>
      <p:pic>
        <p:nvPicPr>
          <p:cNvPr id="17" name="Picture 16" descr="A diagram of a course&#10;&#10;Description automatically generated">
            <a:extLst>
              <a:ext uri="{FF2B5EF4-FFF2-40B4-BE49-F238E27FC236}">
                <a16:creationId xmlns:a16="http://schemas.microsoft.com/office/drawing/2014/main" id="{56F6C3A2-4309-7B56-C8F9-2219257E177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5024" y="1124060"/>
            <a:ext cx="2031785" cy="1619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4279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5"/>
          <p:cNvSpPr txBox="1">
            <a:spLocks noGrp="1"/>
          </p:cNvSpPr>
          <p:nvPr>
            <p:ph type="title" idx="4"/>
          </p:nvPr>
        </p:nvSpPr>
        <p:spPr>
          <a:xfrm>
            <a:off x="526120" y="445025"/>
            <a:ext cx="5408512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dirty="0"/>
              <a:t>Correlation Matrix</a:t>
            </a:r>
            <a:endParaRPr dirty="0"/>
          </a:p>
        </p:txBody>
      </p:sp>
      <p:cxnSp>
        <p:nvCxnSpPr>
          <p:cNvPr id="222" name="Google Shape;222;p45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3" name="Picture 2" descr="A screenshot of a graph&#10;&#10;Description automatically generated">
            <a:extLst>
              <a:ext uri="{FF2B5EF4-FFF2-40B4-BE49-F238E27FC236}">
                <a16:creationId xmlns:a16="http://schemas.microsoft.com/office/drawing/2014/main" id="{E9DB4F9A-F8FA-0E0E-5D3A-B27601B49F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4892" y="1103135"/>
            <a:ext cx="4134015" cy="3595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6618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5"/>
          <p:cNvSpPr txBox="1">
            <a:spLocks noGrp="1"/>
          </p:cNvSpPr>
          <p:nvPr>
            <p:ph type="title" idx="4"/>
          </p:nvPr>
        </p:nvSpPr>
        <p:spPr>
          <a:xfrm>
            <a:off x="526120" y="445025"/>
            <a:ext cx="5408512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dirty="0"/>
              <a:t>Relationship between target and other features</a:t>
            </a:r>
            <a:endParaRPr dirty="0"/>
          </a:p>
        </p:txBody>
      </p:sp>
      <p:cxnSp>
        <p:nvCxnSpPr>
          <p:cNvPr id="222" name="Google Shape;222;p45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4" name="Picture 3" descr="A group of graphs showing different types of numbers&#10;&#10;Description automatically generated with medium confidence">
            <a:extLst>
              <a:ext uri="{FF2B5EF4-FFF2-40B4-BE49-F238E27FC236}">
                <a16:creationId xmlns:a16="http://schemas.microsoft.com/office/drawing/2014/main" id="{900476FC-CA65-B497-1347-B9C4B4004C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7744" y="1417427"/>
            <a:ext cx="5408512" cy="340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038905"/>
      </p:ext>
    </p:extLst>
  </p:cSld>
  <p:clrMapOvr>
    <a:masterClrMapping/>
  </p:clrMapOvr>
</p:sld>
</file>

<file path=ppt/theme/theme1.xml><?xml version="1.0" encoding="utf-8"?>
<a:theme xmlns:a="http://schemas.openxmlformats.org/drawingml/2006/main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</TotalTime>
  <Words>244</Words>
  <Application>Microsoft Macintosh PowerPoint</Application>
  <PresentationFormat>On-screen Show (16:9)</PresentationFormat>
  <Paragraphs>35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Arial</vt:lpstr>
      <vt:lpstr>Times New Roman</vt:lpstr>
      <vt:lpstr>Montserrat ExtraLight</vt:lpstr>
      <vt:lpstr>Montserrat ExtraBold</vt:lpstr>
      <vt:lpstr>Montserrat</vt:lpstr>
      <vt:lpstr>Wingdings</vt:lpstr>
      <vt:lpstr>Futuristic Background by Slidesgo</vt:lpstr>
      <vt:lpstr>Analysis of Student Performance Predictions  </vt:lpstr>
      <vt:lpstr>Introduction </vt:lpstr>
      <vt:lpstr>Dataset Overview   </vt:lpstr>
      <vt:lpstr>Data Analysis    </vt:lpstr>
      <vt:lpstr>Univariate Analysis    </vt:lpstr>
      <vt:lpstr>Univariate Analysis    </vt:lpstr>
      <vt:lpstr>Bivariate Analysis    </vt:lpstr>
      <vt:lpstr>Correlation Matrix</vt:lpstr>
      <vt:lpstr>Relationship between target and other features</vt:lpstr>
      <vt:lpstr>Relationship between target and other features</vt:lpstr>
      <vt:lpstr>Relationship between target and other features</vt:lpstr>
      <vt:lpstr>Relationship between target and other features</vt:lpstr>
      <vt:lpstr>Model Evaluation </vt:lpstr>
      <vt:lpstr>Model Evaluation </vt:lpstr>
      <vt:lpstr>Confusion Matrix 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Comparative Analysis of Stock Performance </dc:title>
  <cp:lastModifiedBy>Sarkar Juliet Polok</cp:lastModifiedBy>
  <cp:revision>5</cp:revision>
  <dcterms:modified xsi:type="dcterms:W3CDTF">2024-05-13T15:39:51Z</dcterms:modified>
</cp:coreProperties>
</file>